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79" r:id="rId3"/>
    <p:sldId id="265" r:id="rId4"/>
    <p:sldId id="280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A4A3A4"/>
          </p15:clr>
        </p15:guide>
        <p15:guide id="3" pos="309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69515F-FF95-B435-7BC8-108EF5FDAEB7}" name="Sarah Hager" initials="SH" userId="S::sarah@asa2fly.com::d4c381f8-29c6-4f85-8db6-255d359fba20" providerId="AD"/>
  <p188:author id="{073AA299-FFFD-043D-756F-C35DF29CACE5}" name="Laura Fisher" initials="LF" userId="S::laura@asa2fly.com::06fd7721-2054-418f-b68a-44a53c3781de" providerId="AD"/>
  <p188:author id="{729D26A4-A9E9-7576-F18E-F013F6E48725}" name="Kathy Kotomaimoce" initials="KK" userId="S::kathyk@asa2fly.com::049bae70-d02b-4334-9971-3cbda3335a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820"/>
    <a:srgbClr val="204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4" autoAdjust="0"/>
    <p:restoredTop sz="96259"/>
  </p:normalViewPr>
  <p:slideViewPr>
    <p:cSldViewPr>
      <p:cViewPr varScale="1">
        <p:scale>
          <a:sx n="104" d="100"/>
          <a:sy n="104" d="100"/>
        </p:scale>
        <p:origin x="858" y="102"/>
      </p:cViewPr>
      <p:guideLst>
        <p:guide pos="3840"/>
        <p:guide orient="horz" pos="3960"/>
        <p:guide pos="3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3FA66F-065B-7169-6474-985A4BFA9FE0}"/>
              </a:ext>
            </a:extLst>
          </p:cNvPr>
          <p:cNvSpPr/>
          <p:nvPr userDrawn="1"/>
        </p:nvSpPr>
        <p:spPr>
          <a:xfrm>
            <a:off x="6145" y="5877232"/>
            <a:ext cx="12192000" cy="9906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FF1D9DC-AF51-E537-9C6A-F747CF1676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>
            <a:lvl1pPr marL="0" indent="0">
              <a:lnSpc>
                <a:spcPts val="2500"/>
              </a:lnSpc>
              <a:defRPr b="1">
                <a:solidFill>
                  <a:srgbClr val="6E282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11BEBEE-53EE-DF7A-A61C-2DE2C29ECEC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5981700"/>
            <a:ext cx="8609010" cy="876300"/>
          </a:xfrm>
        </p:spPr>
        <p:txBody>
          <a:bodyPr/>
          <a:lstStyle>
            <a:lvl1pPr marL="0" indent="0">
              <a:lnSpc>
                <a:spcPts val="2500"/>
              </a:lnSpc>
              <a:defRPr b="1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A7D4DB-6C99-51B2-3595-D13A4FEAADAC}"/>
              </a:ext>
            </a:extLst>
          </p:cNvPr>
          <p:cNvSpPr txBox="1"/>
          <p:nvPr userDrawn="1"/>
        </p:nvSpPr>
        <p:spPr>
          <a:xfrm>
            <a:off x="8944858" y="6658317"/>
            <a:ext cx="3247142" cy="196977"/>
          </a:xfrm>
          <a:prstGeom prst="rect">
            <a:avLst/>
          </a:prstGeom>
          <a:noFill/>
        </p:spPr>
        <p:txBody>
          <a:bodyPr wrap="square" rIns="64008" bIns="27432" rtlCol="0">
            <a:spAutoFit/>
          </a:bodyPr>
          <a:lstStyle/>
          <a:p>
            <a:pPr algn="r"/>
            <a:r>
              <a:rPr 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The Turbine Pilot’s Flight Manual | Gregory N. Brown and Mark J. Holt</a:t>
            </a:r>
          </a:p>
        </p:txBody>
      </p:sp>
    </p:spTree>
    <p:extLst>
      <p:ext uri="{BB962C8B-B14F-4D97-AF65-F5344CB8AC3E}">
        <p14:creationId xmlns:p14="http://schemas.microsoft.com/office/powerpoint/2010/main" val="1673624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42276-B867-0745-DF59-3EEA08D2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E4077-3C52-6595-E061-E283EC93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F494C-2D66-91E9-D0E5-B66CF458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54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1A30-1A78-4D4D-4356-3794CE1B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B00A7-87E3-DCF2-A772-EE18AA9EF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Aptos" panose="020B0004020202020204" pitchFamily="34" charset="0"/>
              </a:defRPr>
            </a:lvl1pPr>
            <a:lvl2pPr>
              <a:defRPr b="1">
                <a:latin typeface="Aptos" panose="020B0004020202020204" pitchFamily="34" charset="0"/>
              </a:defRPr>
            </a:lvl2pPr>
            <a:lvl3pPr>
              <a:defRPr b="1">
                <a:latin typeface="Aptos" panose="020B0004020202020204" pitchFamily="34" charset="0"/>
              </a:defRPr>
            </a:lvl3pPr>
            <a:lvl4pPr>
              <a:defRPr b="1">
                <a:latin typeface="Aptos" panose="020B0004020202020204" pitchFamily="34" charset="0"/>
              </a:defRPr>
            </a:lvl4pPr>
            <a:lvl5pPr>
              <a:defRPr b="1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CC46-72E3-486D-1CBE-CA270C45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530CE-45DA-86F1-52E1-2290512A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09ADF-C8CE-D8DE-BBCE-0E7F2F61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3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B192-27D7-82D1-CB70-C3C1B4C1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53D3C-B009-60BE-73EA-7B3CBAF0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592F7-1A27-62F8-3C91-EDF5A4C90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4893B-9100-492F-8879-89D60F95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747EE-FCF2-CE03-0ABF-BD018F67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1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CB637-4752-31D1-7550-00DAE12D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3FEA4A-B4E6-DC76-F3E2-4F6C7BE4D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26E09-8680-EAF0-8D82-34592B7A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76F04-69C8-1250-9CB1-42D60B93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8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3057-79D4-406E-9538-66832B7E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AE8CB-C607-F0DD-1DD6-7D4FE7096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15462-0A14-C270-CE14-2AD65DBF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5B9B-3203-F7B5-AEE2-1C1E863A6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2FD73-4A3F-12DE-1341-B5D67E28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1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8C2E8D-5884-53FD-1E52-13EBB6E04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7851B-6375-CD31-E656-0378F4AA7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26EFF-8D34-4648-96F7-5C21E2D5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E11C9-59FA-14CA-B207-B18C73F0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CDE9B-95C6-CCE8-97DC-A68850A4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EDC5F-C272-3CF1-0098-9ADC57D02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99B72-A7B3-200A-CD96-01F357B11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2BAB0E-C032-2C4D-BEBB-BE4437E7721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A6B3B-0A19-B73E-BBBD-D7AEFBE2A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9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0" r:id="rId3"/>
    <p:sldLayoutId id="2147483651" r:id="rId4"/>
    <p:sldLayoutId id="2147483654" r:id="rId5"/>
    <p:sldLayoutId id="2147483658" r:id="rId6"/>
    <p:sldLayoutId id="21474836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38" indent="1651000" algn="l" defTabSz="914400" rtl="0" eaLnBrk="1" latinLnBrk="0" hangingPunct="1">
        <a:lnSpc>
          <a:spcPts val="2700"/>
        </a:lnSpc>
        <a:spcBef>
          <a:spcPts val="1000"/>
        </a:spcBef>
        <a:buFontTx/>
        <a:buNone/>
        <a:tabLst/>
        <a:defRPr sz="2200" b="1" i="0" kern="1200">
          <a:solidFill>
            <a:schemeClr val="tx1"/>
          </a:solidFill>
          <a:latin typeface="Aptos" panose="020B0004020202020204" pitchFamily="34" charset="0"/>
          <a:ea typeface="Roboto Medium" panose="02000000000000000000" pitchFamily="2" charset="0"/>
          <a:cs typeface="Roboto Medium" panose="02000000000000000000" pitchFamily="2" charset="0"/>
        </a:defRPr>
      </a:lvl1pPr>
      <a:lvl2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2pPr>
      <a:lvl3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3pPr>
      <a:lvl4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4pPr>
      <a:lvl5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lane on the runway&#10;&#10;Description automatically generated">
            <a:extLst>
              <a:ext uri="{FF2B5EF4-FFF2-40B4-BE49-F238E27FC236}">
                <a16:creationId xmlns:a16="http://schemas.microsoft.com/office/drawing/2014/main" id="{1DBBA146-1224-DFE5-3C6A-B879AC2162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ook cover with text&#10;&#10;Description automatically generated">
            <a:extLst>
              <a:ext uri="{FF2B5EF4-FFF2-40B4-BE49-F238E27FC236}">
                <a16:creationId xmlns:a16="http://schemas.microsoft.com/office/drawing/2014/main" id="{44F15617-741F-C2B7-7F64-CA0C5EC38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1" y="457200"/>
            <a:ext cx="4846382" cy="3467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103324-FC0C-2E0F-753E-572E9456CDF4}"/>
              </a:ext>
            </a:extLst>
          </p:cNvPr>
          <p:cNvSpPr txBox="1"/>
          <p:nvPr/>
        </p:nvSpPr>
        <p:spPr>
          <a:xfrm>
            <a:off x="5829300" y="6858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ptos" panose="020B0004020202020204" pitchFamily="34" charset="0"/>
              </a:rPr>
              <a:t>Instructor Resources</a:t>
            </a:r>
          </a:p>
          <a:p>
            <a:pPr algn="r"/>
            <a:r>
              <a:rPr lang="en-US" sz="2400" b="1" dirty="0">
                <a:latin typeface="Aptos SemiBold" panose="020B0004020202020204" pitchFamily="34" charset="0"/>
              </a:rPr>
              <a:t>Chapter 10 Figures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2183AA-7E5D-737D-FEAB-7C6C1840E576}"/>
              </a:ext>
            </a:extLst>
          </p:cNvPr>
          <p:cNvSpPr txBox="1"/>
          <p:nvPr/>
        </p:nvSpPr>
        <p:spPr>
          <a:xfrm>
            <a:off x="9813516" y="6681401"/>
            <a:ext cx="2340384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Cover photo: </a:t>
            </a:r>
            <a:r>
              <a:rPr lang="en-US" sz="900" i="1" dirty="0" err="1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BeautyStock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900" i="1" dirty="0" err="1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stock.adobe.com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</a:rPr>
              <a:t> </a:t>
            </a:r>
            <a:endParaRPr lang="en-US" sz="900" i="1" dirty="0">
              <a:solidFill>
                <a:srgbClr val="F6C48F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95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10.7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Energy management.</a:t>
            </a:r>
          </a:p>
          <a:p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2E255B4-5910-9563-C8AA-0B72E0214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317" y="762000"/>
            <a:ext cx="9115366" cy="429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1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10.8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Thrust and drag versus airspeed in level flight.</a:t>
            </a:r>
          </a:p>
          <a:p>
            <a:endParaRPr lang="en-US" dirty="0"/>
          </a:p>
        </p:txBody>
      </p:sp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7B0FA94E-CBF1-1239-53AE-190316208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525" y="252910"/>
            <a:ext cx="6584950" cy="550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82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10.9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>
            <a:normAutofit/>
          </a:bodyPr>
          <a:lstStyle/>
          <a:p>
            <a:r>
              <a:rPr lang="en-US" dirty="0"/>
              <a:t>Total drag curve comparison: (A) jet-powered aircraft </a:t>
            </a:r>
            <a:r>
              <a:rPr lang="en-US"/>
              <a:t>and </a:t>
            </a:r>
            <a:br>
              <a:rPr lang="en-US"/>
            </a:br>
            <a:r>
              <a:rPr lang="en-US"/>
              <a:t>(</a:t>
            </a:r>
            <a:r>
              <a:rPr lang="en-US" dirty="0"/>
              <a:t>B) propeller aircraft.</a:t>
            </a:r>
          </a:p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0E5B12-93C1-9C4D-7843-EBB6BA694A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4952" y="609600"/>
            <a:ext cx="4883150" cy="5117712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66D89E-6ED4-CFAF-8DC8-F59EDB659C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900" y="647699"/>
            <a:ext cx="4883150" cy="45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9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10.10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Stall speed versus altitude.</a:t>
            </a:r>
          </a:p>
          <a:p>
            <a:endParaRPr lang="en-US" dirty="0"/>
          </a:p>
        </p:txBody>
      </p:sp>
      <p:pic>
        <p:nvPicPr>
          <p:cNvPr id="5" name="Picture 4" descr="A black screen with text and charts&#10;&#10;Description automatically generated with medium confidence">
            <a:extLst>
              <a:ext uri="{FF2B5EF4-FFF2-40B4-BE49-F238E27FC236}">
                <a16:creationId xmlns:a16="http://schemas.microsoft.com/office/drawing/2014/main" id="{CA7C80EE-BDBC-1554-7BDD-C66E33DD3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228600"/>
            <a:ext cx="9827262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77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10.11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>
            <a:normAutofit/>
          </a:bodyPr>
          <a:lstStyle/>
          <a:p>
            <a:r>
              <a:rPr lang="en-US" dirty="0"/>
              <a:t>Finding the maximum rate of climb airspeed.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FC6FAB-A361-22DF-FC99-30A864B14B85}"/>
              </a:ext>
            </a:extLst>
          </p:cNvPr>
          <p:cNvSpPr txBox="1"/>
          <p:nvPr/>
        </p:nvSpPr>
        <p:spPr>
          <a:xfrm>
            <a:off x="8267700" y="6057900"/>
            <a:ext cx="3238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/>
            <a:r>
              <a:rPr lang="en-US" sz="1200" i="1" dirty="0"/>
              <a:t>(Source: Aerodynamics for Naval Aviators.)</a:t>
            </a:r>
            <a:endParaRPr lang="en-US" sz="1200" i="1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 descr="A screen shot of a black screen&#10;&#10;Description automatically generated">
            <a:extLst>
              <a:ext uri="{FF2B5EF4-FFF2-40B4-BE49-F238E27FC236}">
                <a16:creationId xmlns:a16="http://schemas.microsoft.com/office/drawing/2014/main" id="{C44494B1-B179-15BF-CB09-7A81345480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100" y="235421"/>
            <a:ext cx="6019800" cy="544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26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10.12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Cost Index (CI) Economy Cruise.</a:t>
            </a:r>
          </a:p>
          <a:p>
            <a:endParaRPr lang="en-US" dirty="0"/>
          </a:p>
        </p:txBody>
      </p:sp>
      <p:pic>
        <p:nvPicPr>
          <p:cNvPr id="5" name="Picture 4" descr="A graph on a black background&#10;&#10;Description automatically generated">
            <a:extLst>
              <a:ext uri="{FF2B5EF4-FFF2-40B4-BE49-F238E27FC236}">
                <a16:creationId xmlns:a16="http://schemas.microsoft.com/office/drawing/2014/main" id="{92EC96C3-7ACE-C1B2-6D1F-1F7C3D70E6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90500"/>
            <a:ext cx="1060132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31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10.13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Airplane performance summary.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4D45A3-9C1C-FF88-9B18-BB3ABB9AA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41" t="3256" r="6982" b="87981"/>
          <a:stretch/>
        </p:blipFill>
        <p:spPr>
          <a:xfrm>
            <a:off x="571500" y="4657564"/>
            <a:ext cx="3547572" cy="7480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D8816E-5585-4996-9523-F32D9CAB3C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40" t="57209" r="6983" b="33953"/>
          <a:stretch/>
        </p:blipFill>
        <p:spPr>
          <a:xfrm>
            <a:off x="5250408" y="4657563"/>
            <a:ext cx="3547572" cy="754398"/>
          </a:xfrm>
          <a:prstGeom prst="rect">
            <a:avLst/>
          </a:prstGeom>
        </p:spPr>
      </p:pic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5425DE99-6B2E-2083-666F-4DC9D366FA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3059" y="148286"/>
            <a:ext cx="2664641" cy="5681014"/>
          </a:xfrm>
          <a:prstGeom prst="rect">
            <a:avLst/>
          </a:prstGeom>
        </p:spPr>
      </p:pic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B56B298F-373C-1E45-02B1-5762CF6864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" y="547782"/>
            <a:ext cx="4038600" cy="40797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4DB74F-AC27-78E9-D1AA-4D985FBBF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882" y="850061"/>
            <a:ext cx="4505647" cy="351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4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BBBFED-0508-1DB0-5B8F-E95449928C10}"/>
              </a:ext>
            </a:extLst>
          </p:cNvPr>
          <p:cNvSpPr/>
          <p:nvPr/>
        </p:nvSpPr>
        <p:spPr>
          <a:xfrm>
            <a:off x="0" y="1286634"/>
            <a:ext cx="9948767" cy="431406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71DFBB-614D-BA43-282F-8DC0CFF9A986}"/>
              </a:ext>
            </a:extLst>
          </p:cNvPr>
          <p:cNvGrpSpPr/>
          <p:nvPr/>
        </p:nvGrpSpPr>
        <p:grpSpPr>
          <a:xfrm>
            <a:off x="457200" y="838200"/>
            <a:ext cx="7965464" cy="4953000"/>
            <a:chOff x="457200" y="838200"/>
            <a:chExt cx="7965464" cy="4953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69741E2-DA93-44E6-9D29-BBDD3339C34D}"/>
                </a:ext>
              </a:extLst>
            </p:cNvPr>
            <p:cNvCxnSpPr>
              <a:cxnSpLocks/>
            </p:cNvCxnSpPr>
            <p:nvPr/>
          </p:nvCxnSpPr>
          <p:spPr>
            <a:xfrm>
              <a:off x="727966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65F1A57-626A-A5AA-A576-1D68A9AE6D31}"/>
                </a:ext>
              </a:extLst>
            </p:cNvPr>
            <p:cNvCxnSpPr>
              <a:cxnSpLocks/>
            </p:cNvCxnSpPr>
            <p:nvPr/>
          </p:nvCxnSpPr>
          <p:spPr>
            <a:xfrm>
              <a:off x="6878336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BAA34B7-33DF-0574-442D-DECBA665CFA4}"/>
                </a:ext>
              </a:extLst>
            </p:cNvPr>
            <p:cNvCxnSpPr>
              <a:cxnSpLocks/>
            </p:cNvCxnSpPr>
            <p:nvPr/>
          </p:nvCxnSpPr>
          <p:spPr>
            <a:xfrm>
              <a:off x="5674373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2FE13C6-5334-520E-892B-BF8D675D78C3}"/>
                </a:ext>
              </a:extLst>
            </p:cNvPr>
            <p:cNvCxnSpPr>
              <a:cxnSpLocks/>
            </p:cNvCxnSpPr>
            <p:nvPr/>
          </p:nvCxnSpPr>
          <p:spPr>
            <a:xfrm>
              <a:off x="5273052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AC3E1CC-9DF6-3EDC-AB0E-977A5FAE4A6A}"/>
                </a:ext>
              </a:extLst>
            </p:cNvPr>
            <p:cNvCxnSpPr>
              <a:cxnSpLocks/>
            </p:cNvCxnSpPr>
            <p:nvPr/>
          </p:nvCxnSpPr>
          <p:spPr>
            <a:xfrm>
              <a:off x="4871731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2B01CFD-D710-F28B-DFE3-14C92B1C9BBF}"/>
                </a:ext>
              </a:extLst>
            </p:cNvPr>
            <p:cNvCxnSpPr>
              <a:cxnSpLocks/>
            </p:cNvCxnSpPr>
            <p:nvPr/>
          </p:nvCxnSpPr>
          <p:spPr>
            <a:xfrm>
              <a:off x="4470410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93A31AC-1C09-FABF-0D70-37EADDADF837}"/>
                </a:ext>
              </a:extLst>
            </p:cNvPr>
            <p:cNvCxnSpPr>
              <a:cxnSpLocks/>
            </p:cNvCxnSpPr>
            <p:nvPr/>
          </p:nvCxnSpPr>
          <p:spPr>
            <a:xfrm>
              <a:off x="4069089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EB654E5-B6E6-EAA3-365B-8545120A3E8B}"/>
                </a:ext>
              </a:extLst>
            </p:cNvPr>
            <p:cNvCxnSpPr>
              <a:cxnSpLocks/>
            </p:cNvCxnSpPr>
            <p:nvPr/>
          </p:nvCxnSpPr>
          <p:spPr>
            <a:xfrm>
              <a:off x="3667768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3A98B-60F5-1938-96BE-96459D0F379E}"/>
                </a:ext>
              </a:extLst>
            </p:cNvPr>
            <p:cNvCxnSpPr>
              <a:cxnSpLocks/>
            </p:cNvCxnSpPr>
            <p:nvPr/>
          </p:nvCxnSpPr>
          <p:spPr>
            <a:xfrm>
              <a:off x="3266447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68246AF-C3AA-485B-FDC6-CB9604F059F9}"/>
                </a:ext>
              </a:extLst>
            </p:cNvPr>
            <p:cNvCxnSpPr>
              <a:cxnSpLocks/>
            </p:cNvCxnSpPr>
            <p:nvPr/>
          </p:nvCxnSpPr>
          <p:spPr>
            <a:xfrm>
              <a:off x="2865126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7860895-E570-74F9-B258-8818DB8B8292}"/>
                </a:ext>
              </a:extLst>
            </p:cNvPr>
            <p:cNvCxnSpPr>
              <a:cxnSpLocks/>
            </p:cNvCxnSpPr>
            <p:nvPr/>
          </p:nvCxnSpPr>
          <p:spPr>
            <a:xfrm>
              <a:off x="2463805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26DC08A-B764-C744-F769-8C23F05353C3}"/>
                </a:ext>
              </a:extLst>
            </p:cNvPr>
            <p:cNvCxnSpPr>
              <a:cxnSpLocks/>
            </p:cNvCxnSpPr>
            <p:nvPr/>
          </p:nvCxnSpPr>
          <p:spPr>
            <a:xfrm>
              <a:off x="206248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3A3C4C-5B41-3DC8-D806-5E028ACDA8F3}"/>
                </a:ext>
              </a:extLst>
            </p:cNvPr>
            <p:cNvCxnSpPr>
              <a:cxnSpLocks/>
            </p:cNvCxnSpPr>
            <p:nvPr/>
          </p:nvCxnSpPr>
          <p:spPr>
            <a:xfrm>
              <a:off x="1661163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899B1BD-519D-334B-8BDC-52286C43A82D}"/>
                </a:ext>
              </a:extLst>
            </p:cNvPr>
            <p:cNvCxnSpPr>
              <a:cxnSpLocks/>
            </p:cNvCxnSpPr>
            <p:nvPr/>
          </p:nvCxnSpPr>
          <p:spPr>
            <a:xfrm>
              <a:off x="1259842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4C9D29E-F053-D70D-30E4-4661BCA91EC7}"/>
                </a:ext>
              </a:extLst>
            </p:cNvPr>
            <p:cNvCxnSpPr>
              <a:cxnSpLocks/>
            </p:cNvCxnSpPr>
            <p:nvPr/>
          </p:nvCxnSpPr>
          <p:spPr>
            <a:xfrm>
              <a:off x="858521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2B4E9A-FF1B-2685-AF20-21DA625D0E4C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50C474E-A203-3C4A-007A-98B99E6C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15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D678C75-8426-E4FA-AE9D-FAB3376C76D3}"/>
                </a:ext>
              </a:extLst>
            </p:cNvPr>
            <p:cNvCxnSpPr>
              <a:cxnSpLocks/>
            </p:cNvCxnSpPr>
            <p:nvPr/>
          </p:nvCxnSpPr>
          <p:spPr>
            <a:xfrm>
              <a:off x="607569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C0AF726-C080-8C00-B2FA-73D41DED3CC4}"/>
              </a:ext>
            </a:extLst>
          </p:cNvPr>
          <p:cNvSpPr txBox="1"/>
          <p:nvPr/>
        </p:nvSpPr>
        <p:spPr>
          <a:xfrm>
            <a:off x="1447800" y="3057054"/>
            <a:ext cx="5557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/>
              <a:t>Chapter 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58216D-83D1-5039-7C86-642FAB66E471}"/>
              </a:ext>
            </a:extLst>
          </p:cNvPr>
          <p:cNvSpPr txBox="1"/>
          <p:nvPr/>
        </p:nvSpPr>
        <p:spPr>
          <a:xfrm>
            <a:off x="1455540" y="4084096"/>
            <a:ext cx="7269360" cy="78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spc="-150" dirty="0"/>
              <a:t>Pe</a:t>
            </a:r>
            <a:r>
              <a:rPr lang="en-US" sz="5400" dirty="0"/>
              <a:t>rf</a:t>
            </a:r>
            <a:r>
              <a:rPr lang="en-US" sz="5400" spc="-150" dirty="0"/>
              <a:t>ormance</a:t>
            </a:r>
          </a:p>
        </p:txBody>
      </p:sp>
    </p:spTree>
    <p:extLst>
      <p:ext uri="{BB962C8B-B14F-4D97-AF65-F5344CB8AC3E}">
        <p14:creationId xmlns:p14="http://schemas.microsoft.com/office/powerpoint/2010/main" val="137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8763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FIGURE 10.1</a:t>
            </a:r>
          </a:p>
          <a:p>
            <a:pPr>
              <a:spcBef>
                <a:spcPts val="0"/>
              </a:spcBef>
            </a:pPr>
            <a:r>
              <a:rPr lang="en-US" dirty="0"/>
              <a:t>(1 of 2)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Takeoff and landing V-speeds.</a:t>
            </a:r>
          </a:p>
        </p:txBody>
      </p:sp>
      <p:pic>
        <p:nvPicPr>
          <p:cNvPr id="5" name="Picture 4" descr="A diagram of a plane&#10;&#10;Description automatically generated">
            <a:extLst>
              <a:ext uri="{FF2B5EF4-FFF2-40B4-BE49-F238E27FC236}">
                <a16:creationId xmlns:a16="http://schemas.microsoft.com/office/drawing/2014/main" id="{32B07556-C9C6-4546-E2AF-953B0B0CBA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201" y="838200"/>
            <a:ext cx="10939598" cy="3848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3687CC-FD48-0CD6-7006-D52BA269A31B}"/>
              </a:ext>
            </a:extLst>
          </p:cNvPr>
          <p:cNvSpPr txBox="1"/>
          <p:nvPr/>
        </p:nvSpPr>
        <p:spPr>
          <a:xfrm>
            <a:off x="8953498" y="5350521"/>
            <a:ext cx="3238501" cy="523220"/>
          </a:xfrm>
          <a:prstGeom prst="rect">
            <a:avLst/>
          </a:prstGeom>
          <a:noFill/>
        </p:spPr>
        <p:txBody>
          <a:bodyPr wrap="square" rIns="228600" bIns="137160" rtlCol="0">
            <a:spAutoFit/>
          </a:bodyPr>
          <a:lstStyle/>
          <a:p>
            <a:pPr algn="r"/>
            <a:r>
              <a:rPr lang="en-US" sz="2200" i="1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151213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8763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FIGURE 10.1</a:t>
            </a:r>
          </a:p>
          <a:p>
            <a:pPr>
              <a:spcBef>
                <a:spcPts val="0"/>
              </a:spcBef>
            </a:pPr>
            <a:r>
              <a:rPr lang="en-US" dirty="0"/>
              <a:t>(2 of 2)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Takeoff and landing V-speeds.</a:t>
            </a:r>
          </a:p>
        </p:txBody>
      </p:sp>
      <p:pic>
        <p:nvPicPr>
          <p:cNvPr id="2" name="Picture 1" descr="A diagram of a plane&#10;&#10;Description automatically generated">
            <a:extLst>
              <a:ext uri="{FF2B5EF4-FFF2-40B4-BE49-F238E27FC236}">
                <a16:creationId xmlns:a16="http://schemas.microsoft.com/office/drawing/2014/main" id="{35E866EC-3E09-BC8B-B1E4-D0C1DD2B7C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201" y="838200"/>
            <a:ext cx="10939598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49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10.2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Engine-out drift-down requirements.</a:t>
            </a:r>
          </a:p>
        </p:txBody>
      </p:sp>
      <p:pic>
        <p:nvPicPr>
          <p:cNvPr id="5" name="Picture 4" descr="A plane flying over mountains&#10;&#10;Description automatically generated">
            <a:extLst>
              <a:ext uri="{FF2B5EF4-FFF2-40B4-BE49-F238E27FC236}">
                <a16:creationId xmlns:a16="http://schemas.microsoft.com/office/drawing/2014/main" id="{92EC63A2-9790-AA20-7A04-BE4442E366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99" y="152400"/>
            <a:ext cx="10081085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18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10.3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Takeoff and landing data card (TOLD card).</a:t>
            </a:r>
          </a:p>
          <a:p>
            <a:endParaRPr lang="en-US" dirty="0"/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DFE21E66-3D4E-4835-51D2-A6EC2A57E6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421" y="1524000"/>
            <a:ext cx="5890079" cy="2802879"/>
          </a:xfrm>
          <a:prstGeom prst="rect">
            <a:avLst/>
          </a:prstGeom>
        </p:spPr>
      </p:pic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ED498414-D5CB-80F9-CAA3-F7B8D4A666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990599"/>
            <a:ext cx="5890079" cy="367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10.4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Temperature-derived reduced takeoff thrust.</a:t>
            </a:r>
          </a:p>
          <a:p>
            <a:endParaRPr lang="en-US" dirty="0"/>
          </a:p>
        </p:txBody>
      </p:sp>
      <p:pic>
        <p:nvPicPr>
          <p:cNvPr id="5" name="Picture 4" descr="A diagram of a temperature&#10;&#10;Description automatically generated">
            <a:extLst>
              <a:ext uri="{FF2B5EF4-FFF2-40B4-BE49-F238E27FC236}">
                <a16:creationId xmlns:a16="http://schemas.microsoft.com/office/drawing/2014/main" id="{B4625959-E2AA-C3EC-236B-57D6E77181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152400"/>
            <a:ext cx="6201522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27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10.5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Derated thrust.</a:t>
            </a:r>
          </a:p>
          <a:p>
            <a:endParaRPr lang="en-US" dirty="0"/>
          </a:p>
        </p:txBody>
      </p:sp>
      <p:pic>
        <p:nvPicPr>
          <p:cNvPr id="5" name="Picture 4" descr="A diagram of a temperature&#10;&#10;Description automatically generated">
            <a:extLst>
              <a:ext uri="{FF2B5EF4-FFF2-40B4-BE49-F238E27FC236}">
                <a16:creationId xmlns:a16="http://schemas.microsoft.com/office/drawing/2014/main" id="{752EA6C5-0A03-D9AD-A96D-DA95097B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7"/>
          <a:stretch/>
        </p:blipFill>
        <p:spPr>
          <a:xfrm>
            <a:off x="2857500" y="38100"/>
            <a:ext cx="638558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20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10.6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>
            <a:normAutofit/>
          </a:bodyPr>
          <a:lstStyle/>
          <a:p>
            <a:r>
              <a:rPr lang="en-US" dirty="0"/>
              <a:t>Performance calculations on an electronic device.</a:t>
            </a:r>
          </a:p>
          <a:p>
            <a:endParaRPr lang="en-US" dirty="0"/>
          </a:p>
        </p:txBody>
      </p:sp>
      <p:pic>
        <p:nvPicPr>
          <p:cNvPr id="5" name="Picture 4" descr="A screenshot of a flight information&#10;&#10;Description automatically generated">
            <a:extLst>
              <a:ext uri="{FF2B5EF4-FFF2-40B4-BE49-F238E27FC236}">
                <a16:creationId xmlns:a16="http://schemas.microsoft.com/office/drawing/2014/main" id="{8B830B30-6746-7830-856A-2D8FA2EE91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882" y="152400"/>
            <a:ext cx="4236236" cy="55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04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161</Words>
  <Application>Microsoft Office PowerPoint</Application>
  <PresentationFormat>Widescreen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SemiBold</vt:lpstr>
      <vt:lpstr>Arial</vt:lpstr>
      <vt:lpstr>Roboto</vt:lpstr>
      <vt:lpstr>Roboto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Kotomaimoce</dc:creator>
  <cp:lastModifiedBy>Laura Fisher</cp:lastModifiedBy>
  <cp:revision>45</cp:revision>
  <dcterms:created xsi:type="dcterms:W3CDTF">2024-02-28T00:44:40Z</dcterms:created>
  <dcterms:modified xsi:type="dcterms:W3CDTF">2024-07-15T20:18:37Z</dcterms:modified>
</cp:coreProperties>
</file>